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1CC2D2E-375A-414F-BC8F-FAFD48556558}"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C2D2E-375A-414F-BC8F-FAFD48556558}"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CC2D2E-375A-414F-BC8F-FAFD48556558}"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CC2D2E-375A-414F-BC8F-FAFD485565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D0C6998-5AD5-47C0-BFD6-E59C995AF4FC}" type="datetimeFigureOut">
              <a:rPr lang="en-US" smtClean="0"/>
              <a:t>2/8/2023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CC2D2E-375A-414F-BC8F-FAFD48556558}"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0C6998-5AD5-47C0-BFD6-E59C995AF4FC}" type="datetimeFigureOut">
              <a:rPr lang="en-US" smtClean="0"/>
              <a:t>2/8/2023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CC2D2E-375A-414F-BC8F-FAFD48556558}"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ankanoon.org/doc/17518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ccountlearning.com/partnership-features-advantages-disadvantag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ccountlearning.com/articles-of-association-meaning-contents-alteration-of-aoa/" TargetMode="External"/><Relationship Id="rId2" Type="http://schemas.openxmlformats.org/officeDocument/2006/relationships/hyperlink" Target="https://accountlearning.com/memorandum-of-association-meaning-contents-of-mo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smtClean="0"/>
          </a:p>
          <a:p>
            <a:pPr marL="82296" indent="0">
              <a:buNone/>
            </a:pPr>
            <a:endParaRPr lang="en-US" dirty="0"/>
          </a:p>
          <a:p>
            <a:pPr marL="82296" indent="0">
              <a:buNone/>
            </a:pPr>
            <a:r>
              <a:rPr lang="en-US" sz="2400" b="1" dirty="0" err="1" smtClean="0"/>
              <a:t>Dr.A.A.Syed</a:t>
            </a:r>
            <a:r>
              <a:rPr lang="en-US" sz="2400" b="1" dirty="0" smtClean="0"/>
              <a:t> Ibrahim</a:t>
            </a:r>
          </a:p>
          <a:p>
            <a:pPr marL="82296" indent="0">
              <a:buNone/>
            </a:pPr>
            <a:r>
              <a:rPr lang="en-US" sz="2400" b="1" dirty="0" smtClean="0"/>
              <a:t>Assistant Professor of Commerce,</a:t>
            </a:r>
          </a:p>
          <a:p>
            <a:pPr marL="82296" indent="0">
              <a:buNone/>
            </a:pPr>
            <a:r>
              <a:rPr lang="en-US" sz="2400" b="1" dirty="0" smtClean="0"/>
              <a:t>Jamal Mohamed College(Autonomous)</a:t>
            </a:r>
          </a:p>
          <a:p>
            <a:pPr marL="82296" indent="0">
              <a:buNone/>
            </a:pPr>
            <a:r>
              <a:rPr lang="en-US" sz="2400" b="1" dirty="0" smtClean="0"/>
              <a:t>Trichy – 620 020.</a:t>
            </a:r>
          </a:p>
          <a:p>
            <a:pPr marL="82296" indent="0">
              <a:buNone/>
            </a:pPr>
            <a:endParaRPr lang="en-US" b="1" dirty="0" smtClean="0"/>
          </a:p>
          <a:p>
            <a:pPr marL="82296" indent="0">
              <a:buNone/>
            </a:pPr>
            <a:endParaRPr lang="en-US" dirty="0"/>
          </a:p>
        </p:txBody>
      </p:sp>
    </p:spTree>
    <p:extLst>
      <p:ext uri="{BB962C8B-B14F-4D97-AF65-F5344CB8AC3E}">
        <p14:creationId xmlns:p14="http://schemas.microsoft.com/office/powerpoint/2010/main" val="33828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2400"/>
            <a:ext cx="7406640" cy="1472184"/>
          </a:xfrm>
        </p:spPr>
        <p:txBody>
          <a:bodyPr>
            <a:normAutofit/>
          </a:bodyPr>
          <a:lstStyle/>
          <a:p>
            <a:pPr algn="ctr"/>
            <a:r>
              <a:rPr lang="en-US" sz="2800" dirty="0" smtClean="0"/>
              <a:t>Banking customers and types of banking customers in </a:t>
            </a:r>
            <a:r>
              <a:rPr lang="en-US" sz="2800" dirty="0" err="1" smtClean="0"/>
              <a:t>indian</a:t>
            </a:r>
            <a:r>
              <a:rPr lang="en-US" sz="2800" dirty="0" smtClean="0"/>
              <a:t> banking system.</a:t>
            </a:r>
            <a:endParaRPr lang="en-US" sz="2800" dirty="0"/>
          </a:p>
        </p:txBody>
      </p:sp>
      <p:sp>
        <p:nvSpPr>
          <p:cNvPr id="3" name="Subtitle 2"/>
          <p:cNvSpPr>
            <a:spLocks noGrp="1"/>
          </p:cNvSpPr>
          <p:nvPr>
            <p:ph type="subTitle" idx="1"/>
          </p:nvPr>
        </p:nvSpPr>
        <p:spPr>
          <a:xfrm>
            <a:off x="1219200" y="1905000"/>
            <a:ext cx="7482840" cy="4343400"/>
          </a:xfrm>
        </p:spPr>
        <p:txBody>
          <a:bodyPr/>
          <a:lstStyle/>
          <a:p>
            <a:pPr algn="just"/>
            <a:r>
              <a:rPr lang="en-US" dirty="0" smtClean="0"/>
              <a:t>Meaning – Customer in Banking </a:t>
            </a:r>
          </a:p>
          <a:p>
            <a:pPr algn="just"/>
            <a:r>
              <a:rPr lang="en-US" dirty="0" smtClean="0"/>
              <a:t>A </a:t>
            </a:r>
            <a:r>
              <a:rPr lang="en-US" dirty="0"/>
              <a:t>customer is a person who has an account with a bank or has a relationship with the banker even though he has no account with the bank.</a:t>
            </a:r>
          </a:p>
          <a:p>
            <a:pPr algn="just"/>
            <a:r>
              <a:rPr lang="en-US" dirty="0"/>
              <a:t>The question of whether a person is a customer of a bank is a matter of fact and an occasional or even regular encashment of a </a:t>
            </a:r>
            <a:r>
              <a:rPr lang="en-US" dirty="0" err="1"/>
              <a:t>cheque</a:t>
            </a:r>
            <a:r>
              <a:rPr lang="en-US" dirty="0"/>
              <a:t>, for example, is not sufficient to establish the relationship of banker and customer. The duration of the relationship is not of the essence. </a:t>
            </a:r>
          </a:p>
          <a:p>
            <a:endParaRPr lang="en-US" dirty="0"/>
          </a:p>
        </p:txBody>
      </p:sp>
    </p:spTree>
    <p:extLst>
      <p:ext uri="{BB962C8B-B14F-4D97-AF65-F5344CB8AC3E}">
        <p14:creationId xmlns:p14="http://schemas.microsoft.com/office/powerpoint/2010/main" val="132280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Banking customers</a:t>
            </a:r>
            <a:endParaRPr lang="en-US" dirty="0"/>
          </a:p>
        </p:txBody>
      </p:sp>
      <p:sp>
        <p:nvSpPr>
          <p:cNvPr id="3" name="Content Placeholder 2"/>
          <p:cNvSpPr>
            <a:spLocks noGrp="1"/>
          </p:cNvSpPr>
          <p:nvPr>
            <p:ph idx="1"/>
          </p:nvPr>
        </p:nvSpPr>
        <p:spPr/>
        <p:txBody>
          <a:bodyPr/>
          <a:lstStyle/>
          <a:p>
            <a:pPr fontAlgn="base"/>
            <a:r>
              <a:rPr lang="en-US" dirty="0"/>
              <a:t>Individuals</a:t>
            </a:r>
          </a:p>
          <a:p>
            <a:pPr fontAlgn="base"/>
            <a:r>
              <a:rPr lang="en-US" dirty="0"/>
              <a:t>Joint Hindu Families</a:t>
            </a:r>
          </a:p>
          <a:p>
            <a:pPr fontAlgn="base"/>
            <a:r>
              <a:rPr lang="en-US" dirty="0"/>
              <a:t>Partnership Firms</a:t>
            </a:r>
          </a:p>
          <a:p>
            <a:pPr fontAlgn="base"/>
            <a:r>
              <a:rPr lang="en-US" dirty="0"/>
              <a:t>Limited Liability Companies</a:t>
            </a:r>
          </a:p>
          <a:p>
            <a:pPr fontAlgn="base"/>
            <a:r>
              <a:rPr lang="en-US" dirty="0"/>
              <a:t>Clubs and Associations</a:t>
            </a:r>
          </a:p>
          <a:p>
            <a:pPr fontAlgn="base"/>
            <a:r>
              <a:rPr lang="en-US" dirty="0"/>
              <a:t>Trusts</a:t>
            </a:r>
          </a:p>
          <a:p>
            <a:pPr marL="82296" indent="0">
              <a:buNone/>
            </a:pPr>
            <a:endParaRPr lang="en-US" dirty="0"/>
          </a:p>
        </p:txBody>
      </p:sp>
    </p:spTree>
    <p:extLst>
      <p:ext uri="{BB962C8B-B14F-4D97-AF65-F5344CB8AC3E}">
        <p14:creationId xmlns:p14="http://schemas.microsoft.com/office/powerpoint/2010/main" val="2888717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Individual </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r>
              <a:rPr lang="en-US" dirty="0"/>
              <a:t>The depositor should be properly introduced to the bank and KYC norms are to be observed. Introduction is necessary in terms of banking practice and also for the purpose of protection under </a:t>
            </a:r>
            <a:r>
              <a:rPr lang="en-US" dirty="0">
                <a:hlinkClick r:id="rId2"/>
              </a:rPr>
              <a:t>section 131 of the Negotiable Instruments Act</a:t>
            </a:r>
            <a:r>
              <a:rPr lang="en-US" dirty="0"/>
              <a:t>. Usually, banks accept introductions from the existing customers, employee of the bank, a locally well-known person or another bank.</a:t>
            </a:r>
          </a:p>
          <a:p>
            <a:pPr algn="just" fontAlgn="base"/>
            <a:r>
              <a:rPr lang="en-US" dirty="0"/>
              <a:t>A joint account may be opened by two or more persons and the account opening form etc., should be signed by all the joint account holders. When a joint account is opened in the name of two persons, the account operations may done by</a:t>
            </a:r>
          </a:p>
          <a:p>
            <a:pPr algn="just" fontAlgn="base"/>
            <a:r>
              <a:rPr lang="en-US" dirty="0"/>
              <a:t>Either or survivor</a:t>
            </a:r>
          </a:p>
          <a:p>
            <a:pPr algn="just" fontAlgn="base"/>
            <a:r>
              <a:rPr lang="en-US" dirty="0"/>
              <a:t>Both jointly</a:t>
            </a:r>
          </a:p>
          <a:p>
            <a:pPr algn="just" fontAlgn="base"/>
            <a:r>
              <a:rPr lang="en-US" dirty="0"/>
              <a:t>Both jointly or by the survivor</a:t>
            </a:r>
          </a:p>
          <a:p>
            <a:pPr algn="just" fontAlgn="base"/>
            <a:r>
              <a:rPr lang="en-US" dirty="0"/>
              <a:t>Former or survivor</a:t>
            </a:r>
          </a:p>
          <a:p>
            <a:pPr marL="82296" indent="0">
              <a:buNone/>
            </a:pPr>
            <a:endParaRPr lang="en-US" dirty="0"/>
          </a:p>
        </p:txBody>
      </p:sp>
    </p:spTree>
    <p:extLst>
      <p:ext uri="{BB962C8B-B14F-4D97-AF65-F5344CB8AC3E}">
        <p14:creationId xmlns:p14="http://schemas.microsoft.com/office/powerpoint/2010/main" val="31248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a:t>
            </a:r>
            <a:r>
              <a:rPr lang="en-US" dirty="0"/>
              <a:t>. Joint Hindu Family (JHF):</a:t>
            </a:r>
            <a:br>
              <a:rPr lang="en-US" dirty="0"/>
            </a:br>
            <a:endParaRPr lang="en-US" dirty="0"/>
          </a:p>
        </p:txBody>
      </p:sp>
      <p:sp>
        <p:nvSpPr>
          <p:cNvPr id="3" name="Content Placeholder 2"/>
          <p:cNvSpPr>
            <a:spLocks noGrp="1"/>
          </p:cNvSpPr>
          <p:nvPr>
            <p:ph idx="1"/>
          </p:nvPr>
        </p:nvSpPr>
        <p:spPr/>
        <p:txBody>
          <a:bodyPr/>
          <a:lstStyle/>
          <a:p>
            <a:pPr marL="82296" indent="0" algn="just" fontAlgn="base">
              <a:buNone/>
            </a:pPr>
            <a:r>
              <a:rPr lang="en-US" dirty="0" smtClean="0"/>
              <a:t>Joint </a:t>
            </a:r>
            <a:r>
              <a:rPr lang="en-US" dirty="0"/>
              <a:t>Hindu Family (JHF) (also known as Hindu Undivided family) is a legal entity and is unique for Hindus. It has perpetual succession like companies; but it does not require any registration. The head of JHF is the Karta and members of the family are called co-</a:t>
            </a:r>
            <a:r>
              <a:rPr lang="en-US" dirty="0" err="1"/>
              <a:t>parceners</a:t>
            </a:r>
            <a:r>
              <a:rPr lang="en-US" dirty="0"/>
              <a:t>. The JHF business is managed by Karta.</a:t>
            </a:r>
          </a:p>
          <a:p>
            <a:pPr marL="82296" indent="0">
              <a:buNone/>
            </a:pPr>
            <a:endParaRPr lang="en-US" dirty="0"/>
          </a:p>
        </p:txBody>
      </p:sp>
    </p:spTree>
    <p:extLst>
      <p:ext uri="{BB962C8B-B14F-4D97-AF65-F5344CB8AC3E}">
        <p14:creationId xmlns:p14="http://schemas.microsoft.com/office/powerpoint/2010/main" val="421448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Partnership firms</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marL="82296" indent="0" algn="just" fontAlgn="base">
              <a:buNone/>
            </a:pPr>
            <a:r>
              <a:rPr lang="en-US" dirty="0" smtClean="0"/>
              <a:t>A</a:t>
            </a:r>
            <a:r>
              <a:rPr lang="en-US" dirty="0"/>
              <a:t> </a:t>
            </a:r>
            <a:r>
              <a:rPr lang="en-US" dirty="0">
                <a:hlinkClick r:id="rId2"/>
              </a:rPr>
              <a:t>partnership</a:t>
            </a:r>
            <a:r>
              <a:rPr lang="en-US" dirty="0"/>
              <a:t> is not a legal entity independent of partners. It is an association of persons. Registration of a partnership is not compulsory under Partnership Act. However, many banks insist on registration of a partnership. In any case, </a:t>
            </a:r>
            <a:r>
              <a:rPr lang="en-US" dirty="0" err="1"/>
              <a:t>ie</a:t>
            </a:r>
            <a:r>
              <a:rPr lang="en-US" dirty="0"/>
              <a:t> stamped partnership deed or Partnership letter should be taken when an account is opened for a partnership. The partnership deed will contain names of the partners, objective of the partnership, and other operational details, which should be taken note of by the bank in its dealings.</a:t>
            </a:r>
          </a:p>
          <a:p>
            <a:pPr marL="82296" indent="0">
              <a:buNone/>
            </a:pPr>
            <a:endParaRPr lang="en-US" dirty="0"/>
          </a:p>
        </p:txBody>
      </p:sp>
    </p:spTree>
    <p:extLst>
      <p:ext uri="{BB962C8B-B14F-4D97-AF65-F5344CB8AC3E}">
        <p14:creationId xmlns:p14="http://schemas.microsoft.com/office/powerpoint/2010/main" val="327889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4. Joint stock companies (Limited Liability Companies)</a:t>
            </a:r>
            <a:br>
              <a:rPr lang="en-US" sz="2800" dirty="0"/>
            </a:br>
            <a:endParaRPr lang="en-US" sz="2800" dirty="0"/>
          </a:p>
        </p:txBody>
      </p:sp>
      <p:sp>
        <p:nvSpPr>
          <p:cNvPr id="3" name="Content Placeholder 2"/>
          <p:cNvSpPr>
            <a:spLocks noGrp="1"/>
          </p:cNvSpPr>
          <p:nvPr>
            <p:ph idx="1"/>
          </p:nvPr>
        </p:nvSpPr>
        <p:spPr/>
        <p:txBody>
          <a:bodyPr>
            <a:normAutofit fontScale="92500" lnSpcReduction="20000"/>
          </a:bodyPr>
          <a:lstStyle/>
          <a:p>
            <a:pPr marL="82296" indent="0" algn="just" fontAlgn="base">
              <a:buNone/>
            </a:pPr>
            <a:r>
              <a:rPr lang="en-US" dirty="0" smtClean="0"/>
              <a:t>A </a:t>
            </a:r>
            <a:r>
              <a:rPr lang="en-US" dirty="0"/>
              <a:t>company is registered under companies Act has a legal status independent of that of the share-holders. A company is an artificial person which has perpetual existence with limited liability and common seal. </a:t>
            </a:r>
            <a:r>
              <a:rPr lang="en-US" dirty="0">
                <a:hlinkClick r:id="rId2"/>
              </a:rPr>
              <a:t>Memorandum</a:t>
            </a:r>
            <a:r>
              <a:rPr lang="en-US" dirty="0"/>
              <a:t> and </a:t>
            </a:r>
            <a:r>
              <a:rPr lang="en-US" dirty="0">
                <a:hlinkClick r:id="rId3"/>
              </a:rPr>
              <a:t>Articles of Association</a:t>
            </a:r>
            <a:r>
              <a:rPr lang="en-US" dirty="0"/>
              <a:t>, Certificate of Incorporation, Resolution passed by the Board to open account, name and designations of persons who will operate the account with details of restriction placed on them are the essentials documents </a:t>
            </a:r>
            <a:r>
              <a:rPr lang="en-US" dirty="0" smtClean="0"/>
              <a:t>required to </a:t>
            </a:r>
            <a:r>
              <a:rPr lang="en-US" dirty="0"/>
              <a:t>open an account.</a:t>
            </a:r>
          </a:p>
          <a:p>
            <a:pPr marL="82296" indent="0">
              <a:buNone/>
            </a:pPr>
            <a:endParaRPr lang="en-US" dirty="0"/>
          </a:p>
        </p:txBody>
      </p:sp>
    </p:spTree>
    <p:extLst>
      <p:ext uri="{BB962C8B-B14F-4D97-AF65-F5344CB8AC3E}">
        <p14:creationId xmlns:p14="http://schemas.microsoft.com/office/powerpoint/2010/main" val="313343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5. Clubs, Societies and Associations</a:t>
            </a:r>
            <a:br>
              <a:rPr lang="en-US" sz="2800" dirty="0"/>
            </a:br>
            <a:endParaRPr lang="en-US" sz="2800" dirty="0"/>
          </a:p>
        </p:txBody>
      </p:sp>
      <p:sp>
        <p:nvSpPr>
          <p:cNvPr id="3" name="Content Placeholder 2"/>
          <p:cNvSpPr>
            <a:spLocks noGrp="1"/>
          </p:cNvSpPr>
          <p:nvPr>
            <p:ph idx="1"/>
          </p:nvPr>
        </p:nvSpPr>
        <p:spPr/>
        <p:txBody>
          <a:bodyPr>
            <a:normAutofit fontScale="92500" lnSpcReduction="20000"/>
          </a:bodyPr>
          <a:lstStyle/>
          <a:p>
            <a:pPr marL="82296" indent="0" algn="just" fontAlgn="base">
              <a:buNone/>
            </a:pPr>
            <a:r>
              <a:rPr lang="en-US" dirty="0" smtClean="0"/>
              <a:t>The </a:t>
            </a:r>
            <a:r>
              <a:rPr lang="en-US" dirty="0"/>
              <a:t>clubs, societies, association etc., may be unregistered or registered. Account may be opened only if persons of high standing and reliability are in the managing committee or governing body. Copy of certificate of registration and Copy of bye-law, certified to be the latest, by the Secretary/President are required to be obtained and also a certified copy of the resolution of the Managing Committee/Governing body to open the bank account and giving details of office bearers etc., to operate the account.</a:t>
            </a:r>
          </a:p>
          <a:p>
            <a:pPr marL="82296" indent="0">
              <a:buNone/>
            </a:pPr>
            <a:endParaRPr lang="en-US" dirty="0"/>
          </a:p>
        </p:txBody>
      </p:sp>
    </p:spTree>
    <p:extLst>
      <p:ext uri="{BB962C8B-B14F-4D97-AF65-F5344CB8AC3E}">
        <p14:creationId xmlns:p14="http://schemas.microsoft.com/office/powerpoint/2010/main" val="340043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6. Trust Account:</a:t>
            </a:r>
            <a:br>
              <a:rPr lang="en-US" dirty="0"/>
            </a:br>
            <a:endParaRPr lang="en-US" dirty="0"/>
          </a:p>
        </p:txBody>
      </p:sp>
      <p:sp>
        <p:nvSpPr>
          <p:cNvPr id="3" name="Content Placeholder 2"/>
          <p:cNvSpPr>
            <a:spLocks noGrp="1"/>
          </p:cNvSpPr>
          <p:nvPr>
            <p:ph idx="1"/>
          </p:nvPr>
        </p:nvSpPr>
        <p:spPr/>
        <p:txBody>
          <a:bodyPr>
            <a:normAutofit fontScale="92500"/>
          </a:bodyPr>
          <a:lstStyle/>
          <a:p>
            <a:pPr marL="82296" indent="0" algn="just" fontAlgn="base">
              <a:buNone/>
            </a:pPr>
            <a:r>
              <a:rPr lang="en-US" dirty="0" smtClean="0"/>
              <a:t>Trusts </a:t>
            </a:r>
            <a:r>
              <a:rPr lang="en-US" dirty="0"/>
              <a:t>are created by the settler by executing a Trust Deed. A trust account can be opened only after obtaining and scrutinizing the trust deed. The Trust account has to be operated by all the trustees jointly unless provided otherwise in the trust deed. A trustee cannot delegate the powers to other Trustees except as provided for in the Trust Deed. A </a:t>
            </a:r>
            <a:r>
              <a:rPr lang="en-US" dirty="0" err="1"/>
              <a:t>cheque</a:t>
            </a:r>
            <a:r>
              <a:rPr lang="en-US" dirty="0"/>
              <a:t> favoring the Trust shall not be credited to the personal account of the Trustee.</a:t>
            </a:r>
          </a:p>
          <a:p>
            <a:pPr marL="82296" indent="0">
              <a:buNone/>
            </a:pPr>
            <a:endParaRPr lang="en-US" dirty="0"/>
          </a:p>
        </p:txBody>
      </p:sp>
    </p:spTree>
    <p:extLst>
      <p:ext uri="{BB962C8B-B14F-4D97-AF65-F5344CB8AC3E}">
        <p14:creationId xmlns:p14="http://schemas.microsoft.com/office/powerpoint/2010/main" val="1633403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TotalTime>
  <Words>474</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PowerPoint Presentation</vt:lpstr>
      <vt:lpstr>Banking customers and types of banking customers in indian banking system.</vt:lpstr>
      <vt:lpstr>Types of Banking customers</vt:lpstr>
      <vt:lpstr>1. Individual </vt:lpstr>
      <vt:lpstr>2. Joint Hindu Family (JHF): </vt:lpstr>
      <vt:lpstr>3. Partnership firms </vt:lpstr>
      <vt:lpstr>4. Joint stock companies (Limited Liability Companies) </vt:lpstr>
      <vt:lpstr>5. Clubs, Societies and Associations </vt:lpstr>
      <vt:lpstr>6. Trust Account: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Banking customers and types of banking customers in indian banking system.</dc:title>
  <dc:creator>staff</dc:creator>
  <cp:lastModifiedBy>staff</cp:lastModifiedBy>
  <cp:revision>3</cp:revision>
  <dcterms:created xsi:type="dcterms:W3CDTF">2023-02-07T08:07:02Z</dcterms:created>
  <dcterms:modified xsi:type="dcterms:W3CDTF">2023-02-07T22:31:08Z</dcterms:modified>
</cp:coreProperties>
</file>